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0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2" r:id="rId19"/>
    <p:sldId id="276" r:id="rId20"/>
    <p:sldId id="275" r:id="rId21"/>
    <p:sldId id="277" r:id="rId22"/>
    <p:sldId id="27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A29"/>
    <a:srgbClr val="6A6969"/>
    <a:srgbClr val="AAA9A9"/>
    <a:srgbClr val="DAD3CB"/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471" autoAdjust="0"/>
  </p:normalViewPr>
  <p:slideViewPr>
    <p:cSldViewPr snapToGrid="0">
      <p:cViewPr>
        <p:scale>
          <a:sx n="100" d="100"/>
          <a:sy n="100" d="100"/>
        </p:scale>
        <p:origin x="93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A7E37E46-ED75-4016-82F7-97FC293FED04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B95D3E5-ABCB-45CD-8A4B-EF14E93A383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133528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3B95D3E5-ABCB-45CD-8A4B-EF14E93A3835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2753875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DAB86-B415-4023-9B51-F6C1DC8D3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543AE6-9543-4439-A8A4-2A435E924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8ED186-58D8-4D2F-8CB3-AACC66D6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ED449-EF28-43B9-A751-D65B648E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D8E43-DB7C-4C25-A1FF-2810EF2D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9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5F147-0C17-4DA5-8185-B8852037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A983-0073-47CA-8EF9-6AB1110F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AB30C-6B0E-419E-8AD5-20C6BE7B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A9B73-DDC1-44EF-8372-20BE27F5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C2F41-E666-4604-91F1-8D8F13B9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03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A8C3CD-412E-462D-8BBE-DF35AC885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28D72C-E85A-4721-BC09-4964E68B4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02F7D-6200-48C5-A284-7142D7AF0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C8EA2-97DE-4F36-8D14-D281606A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644F7-665C-4341-92B5-00AB83CA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36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DFC6D-659F-491F-B5F0-C03BCB24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72A21-DE46-4947-A98F-4BB659472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6EE0B-BA1F-4B36-B952-EDE9AA86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0DED5E-25C4-4882-A817-18705B31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5F437-8D05-48D2-938C-32F5D598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92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E697D-DA12-430E-8F48-7F10DC77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643D8D-3B00-4DF8-B01D-D52F04B96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A817E1-AE65-43C3-AD78-14D945A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391C1D-0925-4D01-B931-3BD0DC91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E16A6-6292-4480-8E52-B080AB7C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2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770CE-F54A-4F28-9090-C26A417A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A5AAF-5023-446A-BF31-CDE53C2F6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BF8EA7-B216-43BA-A0C7-506F3AC08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87DC2F-FDA8-4366-940B-2ADA9DFA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E17D38-8515-4D7D-81AA-4F639064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46545-7A87-499C-8C43-05BE3C77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3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FD954-4B4A-4F08-A55A-1B517F44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B7CD78-5682-427C-BEC2-58AE174E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6DAD67-7E0E-49D3-9C70-F534CB330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934261-28AE-4534-83EA-7BC52216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AC00D0-08AD-4D16-822E-FE1BC1FEE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F6253E-7B61-4934-967C-F2FED562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FB2864-A712-44E9-AF09-3A6CD921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2B1CAA-202D-4AF1-AF28-499C48C4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56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3D130-8D18-4D09-9A02-073D6FDC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7D7E26-40A4-4F38-B4D2-766ECBC0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C89B6A-5D49-4D7B-9255-BDF0F977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E0E254-C5B3-4D26-9D25-7A727456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9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913A86-9EA5-4442-A857-5002634A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8DF9C3-E434-474B-8E2E-C0310589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92408-3E83-448C-9839-31D341F8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34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11F6B-9FAB-4F78-8490-C3971E00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48B6-4C33-4890-A385-536E97B1B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AC5371-640C-46EB-B488-18CFEB865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E3A52-AC37-4636-8E73-065C0C6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24E2D6-1861-4CAC-96AE-AAC727B6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D8A1B9-5942-4BB7-8054-0481B883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6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ADD94-078B-4B35-9C91-57A7BFE5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B48C35-36F6-423F-A5AC-D61A66985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A25023-A657-4BE0-A944-37C2AEEAD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20679B-D280-4D38-9067-7538F59E5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70B135-13E3-4967-87D8-5AB484E3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42E08B-13EB-47D1-B146-36A0CCC8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8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68D6F-DD96-4E79-9F65-91FFC108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8B0113-6DF3-4A47-81C0-7550F5795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94B16-2ACA-4753-AFF4-3DCE4CA8F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B6FBF-EEF8-4453-A322-08DB7D434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CF9E5-389D-47AF-93C1-31E1E632D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44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3.jpeg"/><Relationship Id="rId4" Type="http://schemas.openxmlformats.org/officeDocument/2006/relationships/image" Target="../media/image2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59" y="1208227"/>
            <a:ext cx="172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761315" y="1689878"/>
            <a:ext cx="105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SSAFY </a:t>
            </a:r>
            <a:r>
              <a:rPr lang="ko-KR" altLang="en-US" sz="54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특화프로젝트 중간발표</a:t>
            </a:r>
            <a:endParaRPr lang="en-US" altLang="ko-KR" sz="54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3047301" y="2712808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빅데이터 트랙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5" y="2613208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23DB37-1454-4A39-A3D6-4A4744DC8953}"/>
              </a:ext>
            </a:extLst>
          </p:cNvPr>
          <p:cNvSpPr/>
          <p:nvPr/>
        </p:nvSpPr>
        <p:spPr>
          <a:xfrm>
            <a:off x="761314" y="4625471"/>
            <a:ext cx="5237439" cy="1606298"/>
          </a:xfrm>
          <a:prstGeom prst="rect">
            <a:avLst/>
          </a:prstGeom>
          <a:solidFill>
            <a:srgbClr val="DAD3CB"/>
          </a:solidFill>
          <a:ln w="3810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79C4C6-BD16-4F54-9D52-71E82B47E440}"/>
              </a:ext>
            </a:extLst>
          </p:cNvPr>
          <p:cNvCxnSpPr>
            <a:cxnSpLocks/>
          </p:cNvCxnSpPr>
          <p:nvPr/>
        </p:nvCxnSpPr>
        <p:spPr>
          <a:xfrm>
            <a:off x="761315" y="4366507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0AA54E-EA2E-43FF-BEEC-371E9A7392AD}"/>
              </a:ext>
            </a:extLst>
          </p:cNvPr>
          <p:cNvCxnSpPr>
            <a:cxnSpLocks/>
          </p:cNvCxnSpPr>
          <p:nvPr/>
        </p:nvCxnSpPr>
        <p:spPr>
          <a:xfrm>
            <a:off x="761315" y="4117690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AC1F70-BA32-4544-85F8-9E8045EFAF0F}"/>
              </a:ext>
            </a:extLst>
          </p:cNvPr>
          <p:cNvCxnSpPr>
            <a:cxnSpLocks/>
          </p:cNvCxnSpPr>
          <p:nvPr/>
        </p:nvCxnSpPr>
        <p:spPr>
          <a:xfrm>
            <a:off x="761315" y="3868874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EDEF2-536F-485D-A4DA-2B4C4D88A3A2}"/>
              </a:ext>
            </a:extLst>
          </p:cNvPr>
          <p:cNvSpPr txBox="1"/>
          <p:nvPr/>
        </p:nvSpPr>
        <p:spPr>
          <a:xfrm>
            <a:off x="6096000" y="5237607"/>
            <a:ext cx="5237440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A206 </a:t>
            </a:r>
          </a:p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이혜진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곽지원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윤현수  주정훈 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황경서</a:t>
            </a:r>
            <a:endParaRPr lang="ko-KR" altLang="en-US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7A606F-675C-4EEC-A480-BC142AB9C49A}"/>
              </a:ext>
            </a:extLst>
          </p:cNvPr>
          <p:cNvCxnSpPr>
            <a:cxnSpLocks/>
          </p:cNvCxnSpPr>
          <p:nvPr/>
        </p:nvCxnSpPr>
        <p:spPr>
          <a:xfrm>
            <a:off x="761315" y="3620058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DA683-F9E6-428B-B14A-983FE4246148}"/>
              </a:ext>
            </a:extLst>
          </p:cNvPr>
          <p:cNvSpPr txBox="1"/>
          <p:nvPr/>
        </p:nvSpPr>
        <p:spPr>
          <a:xfrm>
            <a:off x="6094602" y="3496638"/>
            <a:ext cx="5465315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허락된 것이라는 이슬람법에 허용된 항목을 뜻하는 아랍어로 음식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의약품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화학품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화장품 등 이슬람교 사람들의 생활 전반에 걸쳐 먹고 사용되는 모든 것을 통틀어서 하는 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9FA4E1-5040-48C3-9743-05B269F5E49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9AB53A-B484-49FD-AC97-A5E2C2AB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810" y="2246028"/>
            <a:ext cx="7680001" cy="43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C042D-C2FE-420A-AD5A-2CE428DBCF03}"/>
              </a:ext>
            </a:extLst>
          </p:cNvPr>
          <p:cNvSpPr txBox="1"/>
          <p:nvPr/>
        </p:nvSpPr>
        <p:spPr>
          <a:xfrm>
            <a:off x="3541085" y="1641319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Home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ED4E6-F403-4946-80AA-7C980CCD6D86}"/>
              </a:ext>
            </a:extLst>
          </p:cNvPr>
          <p:cNvSpPr txBox="1"/>
          <p:nvPr/>
        </p:nvSpPr>
        <p:spPr>
          <a:xfrm>
            <a:off x="761314" y="3568875"/>
            <a:ext cx="2965287" cy="16743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뉴스 템플릿으로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트렌디한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레이아웃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상단에 따로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nav bar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배치함으로써 사용자로 하여금 웹사이트 탐색이 쉽도록 함</a:t>
            </a:r>
          </a:p>
        </p:txBody>
      </p:sp>
    </p:spTree>
    <p:extLst>
      <p:ext uri="{BB962C8B-B14F-4D97-AF65-F5344CB8AC3E}">
        <p14:creationId xmlns:p14="http://schemas.microsoft.com/office/powerpoint/2010/main" val="74864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40846F-0F66-4EDA-978D-09083ACB7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88"/>
          <a:stretch/>
        </p:blipFill>
        <p:spPr>
          <a:xfrm>
            <a:off x="6664407" y="2279388"/>
            <a:ext cx="4896908" cy="360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909E840-1E15-4E5F-A1E9-DD24A8312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87"/>
          <a:stretch/>
        </p:blipFill>
        <p:spPr>
          <a:xfrm>
            <a:off x="4596550" y="2850347"/>
            <a:ext cx="4896908" cy="360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178B0D-E26C-4031-8B60-813F3D173E76}"/>
              </a:ext>
            </a:extLst>
          </p:cNvPr>
          <p:cNvSpPr txBox="1"/>
          <p:nvPr/>
        </p:nvSpPr>
        <p:spPr>
          <a:xfrm>
            <a:off x="3541085" y="1641319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7E4EE-B7C8-482E-A749-956B8D4E4348}"/>
              </a:ext>
            </a:extLst>
          </p:cNvPr>
          <p:cNvSpPr txBox="1"/>
          <p:nvPr/>
        </p:nvSpPr>
        <p:spPr>
          <a:xfrm>
            <a:off x="761314" y="3568875"/>
            <a:ext cx="2965287" cy="135421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생소한 사람들을 위한 소개 페이지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대한 전반적인 정보를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408615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A1DD5-D17C-4D6E-A505-E7E4FBFC0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99" y="2279388"/>
            <a:ext cx="7359716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9354E9-861C-4101-8F00-92CFE7EBF037}"/>
              </a:ext>
            </a:extLst>
          </p:cNvPr>
          <p:cNvSpPr txBox="1"/>
          <p:nvPr/>
        </p:nvSpPr>
        <p:spPr>
          <a:xfrm>
            <a:off x="3541085" y="1641319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Sign 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00EB88-AC09-410D-A5D7-CD1CE631444B}"/>
              </a:ext>
            </a:extLst>
          </p:cNvPr>
          <p:cNvSpPr txBox="1"/>
          <p:nvPr/>
        </p:nvSpPr>
        <p:spPr>
          <a:xfrm>
            <a:off x="761314" y="3568875"/>
            <a:ext cx="2965287" cy="135421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 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출생년도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성별을 입력함으로써 개인화된 추천이 가능하도록 함</a:t>
            </a:r>
          </a:p>
        </p:txBody>
      </p:sp>
    </p:spTree>
    <p:extLst>
      <p:ext uri="{BB962C8B-B14F-4D97-AF65-F5344CB8AC3E}">
        <p14:creationId xmlns:p14="http://schemas.microsoft.com/office/powerpoint/2010/main" val="87878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11E30-417B-4EB4-B88D-5AC3EC7B10C2}"/>
              </a:ext>
            </a:extLst>
          </p:cNvPr>
          <p:cNvSpPr txBox="1"/>
          <p:nvPr/>
        </p:nvSpPr>
        <p:spPr>
          <a:xfrm>
            <a:off x="3541085" y="1641319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My page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69FFD9-68EB-438B-87CA-D9B85D9E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15" y="2279388"/>
            <a:ext cx="7358400" cy="4319228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A9E8C7-F88B-4947-89BF-7174885A4867}"/>
              </a:ext>
            </a:extLst>
          </p:cNvPr>
          <p:cNvSpPr txBox="1"/>
          <p:nvPr/>
        </p:nvSpPr>
        <p:spPr>
          <a:xfrm>
            <a:off x="761314" y="3736693"/>
            <a:ext cx="2965287" cy="10341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닉네임 수정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북마크한 식당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모아 보기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작성한 리뷰 모아 보기</a:t>
            </a:r>
          </a:p>
        </p:txBody>
      </p:sp>
    </p:spTree>
    <p:extLst>
      <p:ext uri="{BB962C8B-B14F-4D97-AF65-F5344CB8AC3E}">
        <p14:creationId xmlns:p14="http://schemas.microsoft.com/office/powerpoint/2010/main" val="102734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5C90E-E6F4-4303-B859-86611AA9DD38}"/>
              </a:ext>
            </a:extLst>
          </p:cNvPr>
          <p:cNvSpPr txBox="1"/>
          <p:nvPr/>
        </p:nvSpPr>
        <p:spPr>
          <a:xfrm>
            <a:off x="3541085" y="1641319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Explore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AF11B-222F-4F44-A04F-869857E6C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50"/>
          <a:stretch/>
        </p:blipFill>
        <p:spPr>
          <a:xfrm>
            <a:off x="4202915" y="2279388"/>
            <a:ext cx="7358400" cy="4319995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7956A0-C9A4-4FD6-A181-2234A37EA069}"/>
              </a:ext>
            </a:extLst>
          </p:cNvPr>
          <p:cNvSpPr txBox="1"/>
          <p:nvPr/>
        </p:nvSpPr>
        <p:spPr>
          <a:xfrm>
            <a:off x="761314" y="3568875"/>
            <a:ext cx="2965287" cy="135421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카드 형식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검색 및 필터를 통해 원하는 조건의 음식점 검색 가능</a:t>
            </a:r>
          </a:p>
        </p:txBody>
      </p:sp>
    </p:spTree>
    <p:extLst>
      <p:ext uri="{BB962C8B-B14F-4D97-AF65-F5344CB8AC3E}">
        <p14:creationId xmlns:p14="http://schemas.microsoft.com/office/powerpoint/2010/main" val="988775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8F26B-6BD7-4313-A31D-CA092C1B9CC9}"/>
              </a:ext>
            </a:extLst>
          </p:cNvPr>
          <p:cNvSpPr txBox="1"/>
          <p:nvPr/>
        </p:nvSpPr>
        <p:spPr>
          <a:xfrm>
            <a:off x="3541085" y="1641319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Detail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1BFC59-F498-44ED-B004-2AAFDAAF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971" y="2279388"/>
            <a:ext cx="5168344" cy="4306953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6653B9-6652-47AF-9962-EC7C434D687E}"/>
              </a:ext>
            </a:extLst>
          </p:cNvPr>
          <p:cNvSpPr txBox="1"/>
          <p:nvPr/>
        </p:nvSpPr>
        <p:spPr>
          <a:xfrm>
            <a:off x="761314" y="3371128"/>
            <a:ext cx="5168344" cy="23144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아티클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레이아웃으로 음식점을 한눈에 소개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지도에서 음식점 위치 확인 가능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음식점 정보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평점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주차가능여부 등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리뷰 및 각 리뷰 별 추천 가능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찜하기로 원하는 음식점 북마크하기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리뷰 작성을 통해 글 뿐만 아니라 사진도 등록 가능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ko-KR" altLang="en-US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883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README.md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36DDB3-B9F8-4FAD-956D-15BC91B58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10" y="2280711"/>
            <a:ext cx="6915605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0B83DC-80B9-4066-9BBB-FE0536DB9029}"/>
              </a:ext>
            </a:extLst>
          </p:cNvPr>
          <p:cNvSpPr txBox="1"/>
          <p:nvPr/>
        </p:nvSpPr>
        <p:spPr>
          <a:xfrm>
            <a:off x="761314" y="3568875"/>
            <a:ext cx="3884396" cy="10341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소개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타겟층 명시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웹사이트에서 얻어갈 수 있는 경험 나열</a:t>
            </a:r>
          </a:p>
        </p:txBody>
      </p:sp>
    </p:spTree>
    <p:extLst>
      <p:ext uri="{BB962C8B-B14F-4D97-AF65-F5344CB8AC3E}">
        <p14:creationId xmlns:p14="http://schemas.microsoft.com/office/powerpoint/2010/main" val="122863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README.md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B83DC-80B9-4066-9BBB-FE0536DB9029}"/>
              </a:ext>
            </a:extLst>
          </p:cNvPr>
          <p:cNvSpPr txBox="1"/>
          <p:nvPr/>
        </p:nvSpPr>
        <p:spPr>
          <a:xfrm>
            <a:off x="761313" y="3981293"/>
            <a:ext cx="4422649" cy="7140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프로젝트에 사용되는 유형별 기술 스택 나열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실행을 위한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user guide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755D1-C03E-446A-A92D-5F9EE672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962" y="2227137"/>
            <a:ext cx="3253444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1D3FD7B-3A1E-419D-97FA-ED5AF525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315" y="2227137"/>
            <a:ext cx="2960000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343080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59" y="1208227"/>
            <a:ext cx="17267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8EA6DA-B38D-4442-A288-A1255CF1E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796" y="2279388"/>
            <a:ext cx="6453037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C6DCE2-8114-4304-B65E-B6D7DC42F87C}"/>
              </a:ext>
            </a:extLst>
          </p:cNvPr>
          <p:cNvSpPr txBox="1"/>
          <p:nvPr/>
        </p:nvSpPr>
        <p:spPr>
          <a:xfrm>
            <a:off x="2558444" y="1649611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359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5FDF63-8467-455C-872E-4EDAC4FA3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79" y="2279388"/>
            <a:ext cx="7021672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354EA0-9132-41C0-9AF3-030D5BA1CACA}"/>
              </a:ext>
            </a:extLst>
          </p:cNvPr>
          <p:cNvSpPr txBox="1"/>
          <p:nvPr/>
        </p:nvSpPr>
        <p:spPr>
          <a:xfrm>
            <a:off x="2558444" y="1649611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48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2399397" y="3756113"/>
            <a:ext cx="322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 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5740133" y="2228773"/>
            <a:ext cx="4679975" cy="37010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About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System Architecture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ERD Diagram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Sequence Diagram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Wireframe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Readme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ko-KR" altLang="en-US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844551-16AD-48E1-BF1A-59441FCC9B57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00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BFEDF-3226-475A-A8D6-174AB30E4D04}"/>
              </a:ext>
            </a:extLst>
          </p:cNvPr>
          <p:cNvSpPr txBox="1"/>
          <p:nvPr/>
        </p:nvSpPr>
        <p:spPr>
          <a:xfrm>
            <a:off x="2558444" y="1649611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90640B-D390-49D8-B9A8-8F1EBA1F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02" y="2279388"/>
            <a:ext cx="5948224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35244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BFEDF-3226-475A-A8D6-174AB30E4D04}"/>
              </a:ext>
            </a:extLst>
          </p:cNvPr>
          <p:cNvSpPr txBox="1"/>
          <p:nvPr/>
        </p:nvSpPr>
        <p:spPr>
          <a:xfrm>
            <a:off x="2558444" y="1649611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DB67BE-BD56-4A5D-BFD5-3FBE6E7C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11" y="2279388"/>
            <a:ext cx="6335607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88311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4758404" y="1689878"/>
            <a:ext cx="2577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 &amp;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6871126" y="4350762"/>
            <a:ext cx="391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3200" b="1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5" y="2613208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23DB37-1454-4A39-A3D6-4A4744DC8953}"/>
              </a:ext>
            </a:extLst>
          </p:cNvPr>
          <p:cNvSpPr/>
          <p:nvPr/>
        </p:nvSpPr>
        <p:spPr>
          <a:xfrm>
            <a:off x="761314" y="4625471"/>
            <a:ext cx="5237439" cy="1606298"/>
          </a:xfrm>
          <a:prstGeom prst="rect">
            <a:avLst/>
          </a:prstGeom>
          <a:solidFill>
            <a:srgbClr val="DAD3CB"/>
          </a:solidFill>
          <a:ln w="3810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79C4C6-BD16-4F54-9D52-71E82B47E440}"/>
              </a:ext>
            </a:extLst>
          </p:cNvPr>
          <p:cNvCxnSpPr>
            <a:cxnSpLocks/>
          </p:cNvCxnSpPr>
          <p:nvPr/>
        </p:nvCxnSpPr>
        <p:spPr>
          <a:xfrm>
            <a:off x="761315" y="4366507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0AA54E-EA2E-43FF-BEEC-371E9A7392AD}"/>
              </a:ext>
            </a:extLst>
          </p:cNvPr>
          <p:cNvCxnSpPr>
            <a:cxnSpLocks/>
          </p:cNvCxnSpPr>
          <p:nvPr/>
        </p:nvCxnSpPr>
        <p:spPr>
          <a:xfrm>
            <a:off x="761315" y="4117690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AC1F70-BA32-4544-85F8-9E8045EFAF0F}"/>
              </a:ext>
            </a:extLst>
          </p:cNvPr>
          <p:cNvCxnSpPr>
            <a:cxnSpLocks/>
          </p:cNvCxnSpPr>
          <p:nvPr/>
        </p:nvCxnSpPr>
        <p:spPr>
          <a:xfrm>
            <a:off x="761315" y="3868874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7A606F-675C-4EEC-A480-BC142AB9C49A}"/>
              </a:ext>
            </a:extLst>
          </p:cNvPr>
          <p:cNvCxnSpPr>
            <a:cxnSpLocks/>
          </p:cNvCxnSpPr>
          <p:nvPr/>
        </p:nvCxnSpPr>
        <p:spPr>
          <a:xfrm>
            <a:off x="761315" y="3620058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9FA4E1-5040-48C3-9743-05B269F5E49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3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3EDEF2-536F-485D-A4DA-2B4C4D88A3A2}"/>
              </a:ext>
            </a:extLst>
          </p:cNvPr>
          <p:cNvSpPr txBox="1"/>
          <p:nvPr/>
        </p:nvSpPr>
        <p:spPr>
          <a:xfrm>
            <a:off x="761315" y="2325579"/>
            <a:ext cx="138852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706C75-F69F-4DE8-BFFE-51B89CEF9F8F}"/>
              </a:ext>
            </a:extLst>
          </p:cNvPr>
          <p:cNvSpPr txBox="1"/>
          <p:nvPr/>
        </p:nvSpPr>
        <p:spPr>
          <a:xfrm>
            <a:off x="2146507" y="2325579"/>
            <a:ext cx="9284178" cy="71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잘 모르는 사람들을 위해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뉴스 기사처럼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대한 유용한 정보를 제공하는 웹사이트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지금은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시대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EDB5D8-20A0-4EFE-8C22-C60539AAA339}"/>
              </a:ext>
            </a:extLst>
          </p:cNvPr>
          <p:cNvSpPr txBox="1"/>
          <p:nvPr/>
        </p:nvSpPr>
        <p:spPr>
          <a:xfrm>
            <a:off x="841307" y="1537406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About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0A11D71-EE6C-4BBE-8D48-A3BFE408549B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B47BD2-8631-46BE-96BE-03D99C12AEB5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grpSp>
        <p:nvGrpSpPr>
          <p:cNvPr id="3" name="그룹 2">
            <a:extLst>
              <a:ext uri="{FF2B5EF4-FFF2-40B4-BE49-F238E27FC236}">
                <a16:creationId xmlns:a16="http://schemas.microsoft.com/office/drawing/2014/main" id="{5459B10A-6DC1-404A-AC5E-2160A0FE0173}"/>
              </a:ext>
            </a:extLst>
          </p:cNvPr>
          <p:cNvGrpSpPr/>
          <p:nvPr/>
        </p:nvGrpSpPr>
        <p:grpSpPr>
          <a:xfrm>
            <a:off x="725378" y="3158685"/>
            <a:ext cx="3140143" cy="3335662"/>
            <a:chOff x="761315" y="3153922"/>
            <a:chExt cx="3140143" cy="3344200"/>
          </a:xfrm>
        </p:grpSpPr>
        <p:sp>
          <p:nvSpPr>
            <p:cNvPr id="28" name="직사각형 27">
              <a:extLst>
                <a:ext uri="{FF2B5EF4-FFF2-40B4-BE49-F238E27FC236}">
                  <a16:creationId xmlns:a16="http://schemas.microsoft.com/office/drawing/2014/main" id="{7D1E3903-E6AF-4640-A45E-DA5C7F376C3B}"/>
                </a:ext>
              </a:extLst>
            </p:cNvPr>
            <p:cNvSpPr/>
            <p:nvPr/>
          </p:nvSpPr>
          <p:spPr>
            <a:xfrm>
              <a:off x="761315" y="3153922"/>
              <a:ext cx="3140142" cy="3344200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B2A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B3F054FA-229E-451C-9AD8-79AD8DF879F2}"/>
                </a:ext>
              </a:extLst>
            </p:cNvPr>
            <p:cNvSpPr txBox="1"/>
            <p:nvPr/>
          </p:nvSpPr>
          <p:spPr>
            <a:xfrm>
              <a:off x="761315" y="3167111"/>
              <a:ext cx="3140142" cy="714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[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이제는 </a:t>
              </a:r>
              <a:r>
                <a:rPr lang="ko-KR" altLang="en-US" sz="1600" dirty="0" err="1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할랄이다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] 21</a:t>
              </a:r>
              <a:r>
                <a:rPr lang="ko-KR" altLang="en-US" sz="1600" dirty="0" err="1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억명이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먹고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, 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바르고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...</a:t>
              </a:r>
              <a:r>
                <a:rPr lang="ko-KR" altLang="en-US" sz="1600" dirty="0" err="1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할랄시장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 공략법은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?</a:t>
              </a:r>
            </a:p>
          </p:txBody>
        </p:sp>
        <p:sp>
          <p:nvSpPr>
            <p:cNvPr id="30" name="TextBox 29">
              <a:extLst>
                <a:ext uri="{FF2B5EF4-FFF2-40B4-BE49-F238E27FC236}">
                  <a16:creationId xmlns:a16="http://schemas.microsoft.com/office/drawing/2014/main" id="{CBCB456D-3E0F-47F6-BED0-F0E8A8BE44CB}"/>
                </a:ext>
              </a:extLst>
            </p:cNvPr>
            <p:cNvSpPr txBox="1"/>
            <p:nvPr/>
          </p:nvSpPr>
          <p:spPr>
            <a:xfrm>
              <a:off x="761315" y="4133139"/>
              <a:ext cx="3140143" cy="1081065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무슬림 인구 약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21</a:t>
              </a:r>
              <a:r>
                <a:rPr lang="ko-KR" altLang="en-US" sz="1000" dirty="0" err="1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억명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전 세계 인구의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25% 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해당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세계 </a:t>
              </a:r>
              <a:r>
                <a:rPr lang="ko-KR" altLang="en-US" sz="1000" dirty="0" err="1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할랄시장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규모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2024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년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3500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조원 전망 연평균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6.2% 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증가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인도네시아는 가공식품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말레이시아는 화장품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, UAE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는 의약품</a:t>
              </a:r>
              <a:endPara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endParaRPr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2FCCA18-BE60-4338-B123-91D955CCCE36}"/>
                </a:ext>
              </a:extLst>
            </p:cNvPr>
            <p:cNvSpPr txBox="1"/>
            <p:nvPr/>
          </p:nvSpPr>
          <p:spPr>
            <a:xfrm>
              <a:off x="761315" y="3807374"/>
              <a:ext cx="3140143" cy="403187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800" dirty="0" err="1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푸드투데이</a:t>
              </a:r>
              <a:r>
                <a:rPr lang="ko-KR" altLang="en-US" sz="800" dirty="0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황인선 기자 </a:t>
              </a:r>
              <a:r>
                <a:rPr lang="en-US" altLang="ko-KR" sz="800" dirty="0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001@foodtoday.or.kr</a:t>
              </a:r>
              <a:r>
                <a:rPr lang="ko-KR" altLang="en-US" sz="800" dirty="0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등록 </a:t>
              </a:r>
              <a:r>
                <a:rPr lang="en-US" altLang="ko-KR" sz="800" dirty="0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2021.01.06 15:36:29</a:t>
              </a:r>
            </a:p>
          </p:txBody>
        </p:sp>
        <p:pic>
          <p:nvPicPr>
            <p:cNvPr id="36" name="그림 35">
              <a:extLst>
                <a:ext uri="{FF2B5EF4-FFF2-40B4-BE49-F238E27FC236}">
                  <a16:creationId xmlns:a16="http://schemas.microsoft.com/office/drawing/2014/main" id="{2D00421E-870C-4B97-B062-4C064856EA3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3"/>
            <a:srcRect b="17202"/>
            <a:stretch/>
          </p:blipFill>
          <p:spPr>
            <a:xfrm>
              <a:off x="954253" y="5205387"/>
              <a:ext cx="2754267" cy="1284447"/>
            </a:xfrm>
            <a:prstGeom prst="rect">
              <a:avLst/>
            </a:prstGeom>
          </p:spPr>
        </p:pic>
      </p:grpSp>
      <p:pic>
        <p:nvPicPr>
          <p:cNvPr id="9218" name="Picture 2" descr="연도별 한국인 무슬림 수">
            <a:extLst>
              <a:ext uri="{FF2B5EF4-FFF2-40B4-BE49-F238E27FC236}">
                <a16:creationId xmlns:a16="http://schemas.microsoft.com/office/drawing/2014/main" id="{FEAD1D58-A63B-401A-AFB5-5953D5C8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953185" y="3164706"/>
            <a:ext cx="4608130" cy="3289346"/>
          </a:xfrm>
          <a:prstGeom prst="rect">
            <a:avLst/>
          </a:prstGeom>
          <a:noFill/>
          <a:ln w="28575">
            <a:solidFill>
              <a:srgbClr val="2B2A2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2" name="그룹 1">
            <a:extLst>
              <a:ext uri="{FF2B5EF4-FFF2-40B4-BE49-F238E27FC236}">
                <a16:creationId xmlns:a16="http://schemas.microsoft.com/office/drawing/2014/main" id="{10CCCF5D-C7E5-4CE3-A9EF-1FB543BBF1E8}"/>
              </a:ext>
            </a:extLst>
          </p:cNvPr>
          <p:cNvGrpSpPr/>
          <p:nvPr/>
        </p:nvGrpSpPr>
        <p:grpSpPr>
          <a:xfrm>
            <a:off x="3990930" y="3150156"/>
            <a:ext cx="2836844" cy="3335924"/>
            <a:chOff x="4150713" y="3144385"/>
            <a:chExt cx="2836844" cy="3335924"/>
          </a:xfrm>
        </p:grpSpPr>
        <p:sp>
          <p:nvSpPr>
            <p:cNvPr id="46" name="직사각형 45">
              <a:extLst>
                <a:ext uri="{FF2B5EF4-FFF2-40B4-BE49-F238E27FC236}">
                  <a16:creationId xmlns:a16="http://schemas.microsoft.com/office/drawing/2014/main" id="{A7FC68F3-87DB-4DE5-83F3-5A12E7719B49}"/>
                </a:ext>
              </a:extLst>
            </p:cNvPr>
            <p:cNvSpPr/>
            <p:nvPr/>
          </p:nvSpPr>
          <p:spPr>
            <a:xfrm>
              <a:off x="4150713" y="3144385"/>
              <a:ext cx="2814482" cy="3335924"/>
            </a:xfrm>
            <a:prstGeom prst="rect">
              <a:avLst/>
            </a:prstGeom>
            <a:solidFill>
              <a:schemeClr val="bg1"/>
            </a:solidFill>
            <a:ln w="28575">
              <a:solidFill>
                <a:srgbClr val="2B2A2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47" name="TextBox 46">
              <a:extLst>
                <a:ext uri="{FF2B5EF4-FFF2-40B4-BE49-F238E27FC236}">
                  <a16:creationId xmlns:a16="http://schemas.microsoft.com/office/drawing/2014/main" id="{F420C1A3-A280-4683-A8E5-B6DBDD004630}"/>
                </a:ext>
              </a:extLst>
            </p:cNvPr>
            <p:cNvSpPr txBox="1"/>
            <p:nvPr/>
          </p:nvSpPr>
          <p:spPr>
            <a:xfrm>
              <a:off x="4173074" y="3165081"/>
              <a:ext cx="2814482" cy="71404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[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한국의 이슬람교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] ①'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토종 무슬림</a:t>
              </a:r>
              <a:r>
                <a:rPr lang="en-US" altLang="ko-KR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' 6</a:t>
              </a:r>
              <a:r>
                <a:rPr lang="ko-KR" altLang="en-US" sz="1600" dirty="0">
                  <a:solidFill>
                    <a:srgbClr val="2B2A29"/>
                  </a:solidFill>
                  <a:latin typeface="G마켓 산스 TTF Bold" panose="02000000000000000000" pitchFamily="2" charset="-127"/>
                  <a:ea typeface="G마켓 산스 TTF Bold" panose="02000000000000000000" pitchFamily="2" charset="-127"/>
                </a:rPr>
                <a:t>만 시대 맞았다</a:t>
              </a:r>
              <a:endPara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endParaRPr>
            </a:p>
          </p:txBody>
        </p:sp>
        <p:sp>
          <p:nvSpPr>
            <p:cNvPr id="48" name="TextBox 47">
              <a:extLst>
                <a:ext uri="{FF2B5EF4-FFF2-40B4-BE49-F238E27FC236}">
                  <a16:creationId xmlns:a16="http://schemas.microsoft.com/office/drawing/2014/main" id="{3F8CCE01-3289-4F01-A12C-89D64632A2DB}"/>
                </a:ext>
              </a:extLst>
            </p:cNvPr>
            <p:cNvSpPr txBox="1"/>
            <p:nvPr/>
          </p:nvSpPr>
          <p:spPr>
            <a:xfrm>
              <a:off x="4197892" y="4077319"/>
              <a:ext cx="2720124" cy="881010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중동 파견 건설인이 원조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…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일상서 이슬람교 접하고 받아들이는 한국인 늘어</a:t>
              </a:r>
            </a:p>
            <a:p>
              <a:pPr>
                <a:lnSpc>
                  <a:spcPct val="130000"/>
                </a:lnSpc>
              </a:pP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한국인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'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무슬림 </a:t>
              </a:r>
              <a:r>
                <a:rPr lang="ko-KR" altLang="en-US" sz="1000" dirty="0" err="1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셀럽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'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도 등장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…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대학에는 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'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무슬림 동아리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·</a:t>
              </a:r>
              <a:r>
                <a:rPr lang="ko-KR" altLang="en-US" sz="1000" dirty="0" err="1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할랄</a:t>
              </a:r>
              <a:r>
                <a:rPr lang="ko-KR" altLang="en-US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 식당</a:t>
              </a:r>
              <a:r>
                <a:rPr lang="en-US" altLang="ko-KR" sz="1000" dirty="0">
                  <a:solidFill>
                    <a:srgbClr val="2B2A2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'</a:t>
              </a:r>
            </a:p>
          </p:txBody>
        </p:sp>
        <p:sp>
          <p:nvSpPr>
            <p:cNvPr id="49" name="TextBox 48">
              <a:extLst>
                <a:ext uri="{FF2B5EF4-FFF2-40B4-BE49-F238E27FC236}">
                  <a16:creationId xmlns:a16="http://schemas.microsoft.com/office/drawing/2014/main" id="{5A1DC278-A7D1-48DC-9A34-78AD397899D7}"/>
                </a:ext>
              </a:extLst>
            </p:cNvPr>
            <p:cNvSpPr txBox="1"/>
            <p:nvPr/>
          </p:nvSpPr>
          <p:spPr>
            <a:xfrm>
              <a:off x="4173075" y="3819458"/>
              <a:ext cx="2814482" cy="243143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>
                <a:lnSpc>
                  <a:spcPct val="130000"/>
                </a:lnSpc>
              </a:pPr>
              <a:r>
                <a:rPr lang="en-US" altLang="ko-KR" sz="800" dirty="0">
                  <a:solidFill>
                    <a:srgbClr val="6A6969"/>
                  </a:solidFill>
                  <a:latin typeface="G마켓 산스 TTF Medium" panose="02000000000000000000" pitchFamily="2" charset="-127"/>
                  <a:ea typeface="G마켓 산스 TTF Medium" panose="02000000000000000000" pitchFamily="2" charset="-127"/>
                </a:rPr>
                <a:t>2020-10-20 07:30</a:t>
              </a:r>
            </a:p>
          </p:txBody>
        </p:sp>
        <p:pic>
          <p:nvPicPr>
            <p:cNvPr id="9220" name="Picture 4" descr="사원에서 예배하는 무슬림들">
              <a:extLst>
                <a:ext uri="{FF2B5EF4-FFF2-40B4-BE49-F238E27FC236}">
                  <a16:creationId xmlns:a16="http://schemas.microsoft.com/office/drawing/2014/main" id="{AA907A0B-43DA-4818-ADD4-528E89F8F25B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597090" y="5003402"/>
              <a:ext cx="1947400" cy="146055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32890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System Architecture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08B48E-DE39-4F57-AC12-48D8F6B63ABE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D82CD0A2-844A-4E92-8CA6-4FD49B2B6A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903612" y="2227137"/>
            <a:ext cx="8155404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241978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ERD 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2506987" y="2691392"/>
            <a:ext cx="3667461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유저가 식당에 남긴 리뷰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식당 기본 데이터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유저가 북마크한 식당의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식당의 클러스터 결과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어떤 사용자가 특정 리뷰에 대해 남긴 좋아요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하나의 리뷰에 포함된 이미지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썸네일 데이터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4556CA-2F4F-4754-8AD1-33CC25D721FE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EAC5D0-7186-4C05-924A-65FF4D1C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773" y="2279388"/>
            <a:ext cx="5235542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3A0180-9011-4FDD-8EF6-66E684ACC833}"/>
              </a:ext>
            </a:extLst>
          </p:cNvPr>
          <p:cNvSpPr txBox="1"/>
          <p:nvPr/>
        </p:nvSpPr>
        <p:spPr>
          <a:xfrm>
            <a:off x="442960" y="2691392"/>
            <a:ext cx="205089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user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review | </a:t>
            </a:r>
            <a:endParaRPr lang="ko-KR" altLang="en-US" sz="16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store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bookmark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user_clustered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| 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review_like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review_image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| </a:t>
            </a:r>
          </a:p>
        </p:txBody>
      </p:sp>
    </p:spTree>
    <p:extLst>
      <p:ext uri="{BB962C8B-B14F-4D97-AF65-F5344CB8AC3E}">
        <p14:creationId xmlns:p14="http://schemas.microsoft.com/office/powerpoint/2010/main" val="353508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105C7B-92DE-4CC0-B81C-20D8FAD93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23" y="2227137"/>
            <a:ext cx="8836981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49777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A0FB627-7B43-4A9F-BE4B-4B30767EBC1F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0D486-8CA8-47CA-8E7B-AE1F6263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53" y="2227137"/>
            <a:ext cx="7301498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53226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313CD-7CF7-4AC0-B964-408B3452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833" y="2227905"/>
            <a:ext cx="7430964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48301-377F-4FBA-917D-BA2B47E5F012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19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D41E0-4E49-418A-9941-6546F233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68" y="2227137"/>
            <a:ext cx="7454694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51815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640</TotalTime>
  <Words>1470</Words>
  <Application>Microsoft Office PowerPoint</Application>
  <PresentationFormat>와이드스크린</PresentationFormat>
  <Paragraphs>315</Paragraphs>
  <Slides>22</Slides>
  <Notes>1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G마켓 산스 TTF Bold</vt:lpstr>
      <vt:lpstr>G마켓 산스 TTF Light</vt:lpstr>
      <vt:lpstr>G마켓 산스 TTF Medium</vt:lpstr>
      <vt:lpstr>맑은 고딕</vt:lpstr>
      <vt:lpstr>Arial</vt:lpstr>
      <vt:lpstr>Stencil</vt:lpstr>
      <vt:lpstr>Work Sans Black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이혜진</dc:creator>
  <cp:lastModifiedBy>이혜진</cp:lastModifiedBy>
  <cp:revision>38</cp:revision>
  <dcterms:created xsi:type="dcterms:W3CDTF">2021-03-18T00:56:02Z</dcterms:created>
  <dcterms:modified xsi:type="dcterms:W3CDTF">2021-03-18T14:55:49Z</dcterms:modified>
</cp:coreProperties>
</file>